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72" r:id="rId4"/>
    <p:sldId id="373" r:id="rId5"/>
    <p:sldId id="377" r:id="rId6"/>
    <p:sldId id="379" r:id="rId7"/>
    <p:sldId id="378" r:id="rId8"/>
    <p:sldId id="380" r:id="rId9"/>
    <p:sldId id="381" r:id="rId10"/>
    <p:sldId id="382" r:id="rId11"/>
    <p:sldId id="383" r:id="rId12"/>
    <p:sldId id="384" r:id="rId13"/>
    <p:sldId id="385" r:id="rId14"/>
    <p:sldId id="386" r:id="rId15"/>
    <p:sldId id="387" r:id="rId16"/>
    <p:sldId id="388" r:id="rId17"/>
    <p:sldId id="389" r:id="rId18"/>
    <p:sldId id="39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70" autoAdjust="0"/>
    <p:restoredTop sz="94660"/>
  </p:normalViewPr>
  <p:slideViewPr>
    <p:cSldViewPr snapToGrid="0">
      <p:cViewPr varScale="1">
        <p:scale>
          <a:sx n="80" d="100"/>
          <a:sy n="80" d="100"/>
        </p:scale>
        <p:origin x="41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10/1/2017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216568"/>
            <a:ext cx="8816802" cy="5824795"/>
          </a:xfrm>
        </p:spPr>
        <p:txBody>
          <a:bodyPr>
            <a:noAutofit/>
          </a:bodyPr>
          <a:lstStyle/>
          <a:p>
            <a:r>
              <a:rPr lang="nl-NL" sz="2500" dirty="0"/>
              <a:t>Ans 40, bob 10</a:t>
            </a:r>
          </a:p>
          <a:p>
            <a:r>
              <a:rPr lang="nl-NL" sz="2500" dirty="0"/>
              <a:t>Ans 25, bob 25</a:t>
            </a:r>
          </a:p>
          <a:p>
            <a:r>
              <a:rPr lang="nl-NL" sz="2500" dirty="0"/>
              <a:t>Ans 15, bob 35</a:t>
            </a:r>
          </a:p>
          <a:p>
            <a:r>
              <a:rPr lang="nl-NL" sz="2500" dirty="0" smtClean="0"/>
              <a:t>Zijn allemaal Pareto-</a:t>
            </a:r>
            <a:r>
              <a:rPr lang="nl-NL" sz="2500" dirty="0" err="1" smtClean="0"/>
              <a:t>efficiente</a:t>
            </a:r>
            <a:r>
              <a:rPr lang="nl-NL" sz="2500" dirty="0" smtClean="0"/>
              <a:t> punten, tenslotte de welvaart van de een kan alleen verbeterd worden ten koste van de welvaart van een ander.</a:t>
            </a:r>
          </a:p>
          <a:p>
            <a:r>
              <a:rPr lang="nl-NL" sz="2500" dirty="0" smtClean="0"/>
              <a:t>Stel nu dat we het punt nemen dat Ans 40 en bob 9.</a:t>
            </a:r>
          </a:p>
          <a:p>
            <a:r>
              <a:rPr lang="nl-NL" sz="2500" dirty="0" smtClean="0"/>
              <a:t>Dan had of Ans 41 kunnen hebben en bob 9, of Ans 40 en bob 10. in beide gevallen gaat de welvaart van 1 van de 2 erop vooruit, zonder dat dit ten koste gaat van de andere.</a:t>
            </a:r>
          </a:p>
          <a:p>
            <a:r>
              <a:rPr lang="nl-NL" sz="2500" dirty="0" smtClean="0"/>
              <a:t>Het punt Ans 40, bob 9 is dus NIET Pareto-efficient.</a:t>
            </a:r>
          </a:p>
          <a:p>
            <a:endParaRPr lang="nl-NL" sz="2500" dirty="0"/>
          </a:p>
        </p:txBody>
      </p:sp>
    </p:spTree>
    <p:extLst>
      <p:ext uri="{BB962C8B-B14F-4D97-AF65-F5344CB8AC3E}">
        <p14:creationId xmlns:p14="http://schemas.microsoft.com/office/powerpoint/2010/main" val="2317223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2"/>
            <a:ext cx="8596668" cy="1320800"/>
          </a:xfrm>
        </p:spPr>
        <p:txBody>
          <a:bodyPr>
            <a:normAutofit/>
          </a:bodyPr>
          <a:lstStyle/>
          <a:p>
            <a:r>
              <a:rPr lang="nl-NL" dirty="0" smtClean="0"/>
              <a:t>maak opgave 2.3 t/m 2.5</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10 minuten de tijd.</a:t>
            </a:r>
          </a:p>
          <a:p>
            <a:r>
              <a:rPr lang="nl-NL" sz="2500" dirty="0" smtClean="0"/>
              <a:t>Eerste 4 minuten zelfstandig aan de slag.</a:t>
            </a:r>
          </a:p>
          <a:p>
            <a:r>
              <a:rPr lang="nl-NL" sz="2500" dirty="0" smtClean="0"/>
              <a:t>Eerder klaar? Lees de paragraaf ruilen is geen huilen.</a:t>
            </a:r>
          </a:p>
          <a:p>
            <a:r>
              <a:rPr lang="nl-NL" sz="2500" dirty="0" smtClean="0"/>
              <a:t>Maak t/m opgave 2.9</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Tree>
    <p:extLst>
      <p:ext uri="{BB962C8B-B14F-4D97-AF65-F5344CB8AC3E}">
        <p14:creationId xmlns:p14="http://schemas.microsoft.com/office/powerpoint/2010/main" val="425956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3746"/>
          <a:stretch/>
        </p:blipFill>
        <p:spPr>
          <a:xfrm>
            <a:off x="0" y="46038"/>
            <a:ext cx="7844589" cy="1121025"/>
          </a:xfrm>
          <a:prstGeom prst="rect">
            <a:avLst/>
          </a:prstGeom>
        </p:spPr>
      </p:pic>
      <p:pic>
        <p:nvPicPr>
          <p:cNvPr id="5" name="Afbeelding 4"/>
          <p:cNvPicPr>
            <a:picLocks noChangeAspect="1"/>
          </p:cNvPicPr>
          <p:nvPr/>
        </p:nvPicPr>
        <p:blipFill rotWithShape="1">
          <a:blip r:embed="rId2"/>
          <a:srcRect b="9432"/>
          <a:stretch/>
        </p:blipFill>
        <p:spPr>
          <a:xfrm>
            <a:off x="0" y="46039"/>
            <a:ext cx="7844589" cy="6246478"/>
          </a:xfrm>
          <a:prstGeom prst="rect">
            <a:avLst/>
          </a:prstGeom>
        </p:spPr>
      </p:pic>
      <p:pic>
        <p:nvPicPr>
          <p:cNvPr id="6" name="Afbeelding 5"/>
          <p:cNvPicPr>
            <a:picLocks noChangeAspect="1"/>
          </p:cNvPicPr>
          <p:nvPr/>
        </p:nvPicPr>
        <p:blipFill>
          <a:blip r:embed="rId2"/>
          <a:stretch>
            <a:fillRect/>
          </a:stretch>
        </p:blipFill>
        <p:spPr>
          <a:xfrm>
            <a:off x="0" y="46038"/>
            <a:ext cx="7844589" cy="6897025"/>
          </a:xfrm>
          <a:prstGeom prst="rect">
            <a:avLst/>
          </a:prstGeom>
        </p:spPr>
      </p:pic>
    </p:spTree>
    <p:extLst>
      <p:ext uri="{BB962C8B-B14F-4D97-AF65-F5344CB8AC3E}">
        <p14:creationId xmlns:p14="http://schemas.microsoft.com/office/powerpoint/2010/main" val="706727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2944"/>
          <a:stretch/>
        </p:blipFill>
        <p:spPr>
          <a:xfrm>
            <a:off x="0" y="-1"/>
            <a:ext cx="12192000" cy="565485"/>
          </a:xfrm>
          <a:prstGeom prst="rect">
            <a:avLst/>
          </a:prstGeom>
        </p:spPr>
      </p:pic>
      <p:pic>
        <p:nvPicPr>
          <p:cNvPr id="5" name="Afbeelding 4"/>
          <p:cNvPicPr>
            <a:picLocks noChangeAspect="1"/>
          </p:cNvPicPr>
          <p:nvPr/>
        </p:nvPicPr>
        <p:blipFill>
          <a:blip r:embed="rId2"/>
          <a:stretch>
            <a:fillRect/>
          </a:stretch>
        </p:blipFill>
        <p:spPr>
          <a:xfrm>
            <a:off x="0" y="-1"/>
            <a:ext cx="12192000" cy="2090057"/>
          </a:xfrm>
          <a:prstGeom prst="rect">
            <a:avLst/>
          </a:prstGeom>
        </p:spPr>
      </p:pic>
      <p:pic>
        <p:nvPicPr>
          <p:cNvPr id="6" name="Afbeelding 5"/>
          <p:cNvPicPr>
            <a:picLocks noChangeAspect="1"/>
          </p:cNvPicPr>
          <p:nvPr/>
        </p:nvPicPr>
        <p:blipFill>
          <a:blip r:embed="rId3"/>
          <a:stretch>
            <a:fillRect/>
          </a:stretch>
        </p:blipFill>
        <p:spPr>
          <a:xfrm>
            <a:off x="0" y="1846033"/>
            <a:ext cx="12368463" cy="1678753"/>
          </a:xfrm>
          <a:prstGeom prst="rect">
            <a:avLst/>
          </a:prstGeom>
        </p:spPr>
      </p:pic>
    </p:spTree>
    <p:extLst>
      <p:ext uri="{BB962C8B-B14F-4D97-AF65-F5344CB8AC3E}">
        <p14:creationId xmlns:p14="http://schemas.microsoft.com/office/powerpoint/2010/main" val="2805758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consumenten en producenten surplus.</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De welvaartstheorie zei: zolang de baten groter zijn dan de kosten zal door ruilen de welvaart toenemen.</a:t>
            </a:r>
          </a:p>
          <a:p>
            <a:r>
              <a:rPr lang="nl-NL" sz="2500" dirty="0" smtClean="0"/>
              <a:t>Vanaf de koper gezien: als de kosten voor het product lager zijn dan de baten van het product neemt zijn welvaart toe. Het verschil tussen deze kosten en baten noemen we het </a:t>
            </a:r>
            <a:r>
              <a:rPr lang="nl-NL" sz="2500" b="1" dirty="0" smtClean="0"/>
              <a:t>consumentensurplus.</a:t>
            </a:r>
          </a:p>
          <a:p>
            <a:r>
              <a:rPr lang="nl-NL" sz="2500" dirty="0" smtClean="0"/>
              <a:t>Stel de PS3 kost 300 euro in de winkel, en ik ben bereid er 400 euro voor te betalen. Dan zijn mijn baten 100 hoger dan mijn kosten (400-300) en heb ik een consumentensurplus van 100.</a:t>
            </a:r>
          </a:p>
          <a:p>
            <a:endParaRPr lang="nl-NL" sz="2500" dirty="0"/>
          </a:p>
        </p:txBody>
      </p:sp>
    </p:spTree>
    <p:extLst>
      <p:ext uri="{BB962C8B-B14F-4D97-AF65-F5344CB8AC3E}">
        <p14:creationId xmlns:p14="http://schemas.microsoft.com/office/powerpoint/2010/main" val="176359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consumenten en producenten surplus.</a:t>
            </a:r>
            <a:endParaRPr lang="nl-NL" dirty="0"/>
          </a:p>
        </p:txBody>
      </p:sp>
      <p:sp>
        <p:nvSpPr>
          <p:cNvPr id="3" name="Tijdelijke aanduiding voor inhoud 2"/>
          <p:cNvSpPr>
            <a:spLocks noGrp="1"/>
          </p:cNvSpPr>
          <p:nvPr>
            <p:ph idx="1"/>
          </p:nvPr>
        </p:nvSpPr>
        <p:spPr>
          <a:xfrm>
            <a:off x="168442" y="1780674"/>
            <a:ext cx="9105560" cy="5077325"/>
          </a:xfrm>
        </p:spPr>
        <p:txBody>
          <a:bodyPr>
            <a:normAutofit fontScale="92500" lnSpcReduction="10000"/>
          </a:bodyPr>
          <a:lstStyle/>
          <a:p>
            <a:r>
              <a:rPr lang="nl-NL" sz="2500" dirty="0" smtClean="0"/>
              <a:t>De welvaartstheorie zei: zolang de baten groter zijn dan de kosten zal door ruilen de welvaart toenemen.</a:t>
            </a:r>
          </a:p>
          <a:p>
            <a:r>
              <a:rPr lang="nl-NL" sz="2500" dirty="0" smtClean="0"/>
              <a:t>Vanaf de verkoper gezien: als de </a:t>
            </a:r>
            <a:r>
              <a:rPr lang="nl-NL" sz="2500" dirty="0" smtClean="0"/>
              <a:t>leveringsbereidheid</a:t>
            </a:r>
            <a:r>
              <a:rPr lang="nl-NL" sz="2500" dirty="0" smtClean="0"/>
              <a:t> </a:t>
            </a:r>
            <a:r>
              <a:rPr lang="nl-NL" sz="2500" dirty="0" smtClean="0"/>
              <a:t>voor het produceren van het product lager zijn dan de baten van het verkopen van het product neemt zijn welvaart toe. Het verschil tussen deze </a:t>
            </a:r>
            <a:r>
              <a:rPr lang="nl-NL" sz="2500" dirty="0" smtClean="0"/>
              <a:t>leveringsbereidheid en </a:t>
            </a:r>
            <a:r>
              <a:rPr lang="nl-NL" sz="2500" dirty="0" smtClean="0"/>
              <a:t>baten noemen we het </a:t>
            </a:r>
            <a:r>
              <a:rPr lang="nl-NL" sz="2500" b="1" dirty="0" smtClean="0"/>
              <a:t>producenten surplus.</a:t>
            </a:r>
          </a:p>
          <a:p>
            <a:r>
              <a:rPr lang="nl-NL" sz="2500" dirty="0" smtClean="0"/>
              <a:t>Stel de PS3 kost 300 euro in de winkel</a:t>
            </a:r>
            <a:r>
              <a:rPr lang="nl-NL" sz="2500" dirty="0" smtClean="0"/>
              <a:t>, vanaf 150 euro is de producent bereid het product te verkopen. </a:t>
            </a:r>
            <a:r>
              <a:rPr lang="nl-NL" sz="2500" dirty="0" smtClean="0"/>
              <a:t>Het producten surplus is baten – kosten (300 -150) = 150.</a:t>
            </a:r>
          </a:p>
          <a:p>
            <a:r>
              <a:rPr lang="nl-NL" sz="2500" dirty="0" smtClean="0"/>
              <a:t>Hiermee gaan we oefen</a:t>
            </a:r>
            <a:r>
              <a:rPr lang="nl-NL" sz="2500" dirty="0" smtClean="0"/>
              <a:t>.</a:t>
            </a:r>
          </a:p>
          <a:p>
            <a:r>
              <a:rPr lang="nl-NL" sz="2500" b="1" dirty="0" smtClean="0"/>
              <a:t>De leveringsbereidheid is gelijk aan de Gemiddelde Variabele kosten.</a:t>
            </a:r>
            <a:endParaRPr lang="nl-NL" sz="2500" b="1" dirty="0"/>
          </a:p>
        </p:txBody>
      </p:sp>
    </p:spTree>
    <p:extLst>
      <p:ext uri="{BB962C8B-B14F-4D97-AF65-F5344CB8AC3E}">
        <p14:creationId xmlns:p14="http://schemas.microsoft.com/office/powerpoint/2010/main" val="325121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2"/>
            <a:ext cx="8596668" cy="1320800"/>
          </a:xfrm>
        </p:spPr>
        <p:txBody>
          <a:bodyPr>
            <a:normAutofit/>
          </a:bodyPr>
          <a:lstStyle/>
          <a:p>
            <a:r>
              <a:rPr lang="nl-NL" dirty="0" smtClean="0"/>
              <a:t>maak opgave 2.6 t/m 2.9</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15 minuten de tijd.</a:t>
            </a:r>
          </a:p>
          <a:p>
            <a:r>
              <a:rPr lang="nl-NL" sz="2500" dirty="0" smtClean="0"/>
              <a:t>Eerste 4 minuten zelfstandig aan de slag.</a:t>
            </a:r>
          </a:p>
          <a:p>
            <a:r>
              <a:rPr lang="nl-NL" sz="2500" dirty="0" smtClean="0"/>
              <a:t>Lees de bijbehorende stukken theorie</a:t>
            </a:r>
          </a:p>
          <a:p>
            <a:r>
              <a:rPr lang="nl-NL" sz="2500" dirty="0" smtClean="0"/>
              <a:t>Maak t/m opgave 2.9</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256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2562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2" y="193402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88910" y="1917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810626" y="189201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02027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9559"/>
          <a:stretch/>
        </p:blipFill>
        <p:spPr>
          <a:xfrm>
            <a:off x="0" y="0"/>
            <a:ext cx="8963526" cy="1407696"/>
          </a:xfrm>
          <a:prstGeom prst="rect">
            <a:avLst/>
          </a:prstGeom>
        </p:spPr>
      </p:pic>
      <p:pic>
        <p:nvPicPr>
          <p:cNvPr id="5" name="Afbeelding 4"/>
          <p:cNvPicPr>
            <a:picLocks noChangeAspect="1"/>
          </p:cNvPicPr>
          <p:nvPr/>
        </p:nvPicPr>
        <p:blipFill rotWithShape="1">
          <a:blip r:embed="rId2"/>
          <a:srcRect b="72745"/>
          <a:stretch/>
        </p:blipFill>
        <p:spPr>
          <a:xfrm>
            <a:off x="0" y="-1"/>
            <a:ext cx="8963526" cy="1876927"/>
          </a:xfrm>
          <a:prstGeom prst="rect">
            <a:avLst/>
          </a:prstGeom>
        </p:spPr>
      </p:pic>
      <p:pic>
        <p:nvPicPr>
          <p:cNvPr id="6" name="Afbeelding 5"/>
          <p:cNvPicPr>
            <a:picLocks noChangeAspect="1"/>
          </p:cNvPicPr>
          <p:nvPr/>
        </p:nvPicPr>
        <p:blipFill rotWithShape="1">
          <a:blip r:embed="rId2"/>
          <a:srcRect b="44442"/>
          <a:stretch/>
        </p:blipFill>
        <p:spPr>
          <a:xfrm>
            <a:off x="0" y="-1"/>
            <a:ext cx="8963526" cy="3826043"/>
          </a:xfrm>
          <a:prstGeom prst="rect">
            <a:avLst/>
          </a:prstGeom>
        </p:spPr>
      </p:pic>
      <p:pic>
        <p:nvPicPr>
          <p:cNvPr id="7" name="Afbeelding 6"/>
          <p:cNvPicPr>
            <a:picLocks noChangeAspect="1"/>
          </p:cNvPicPr>
          <p:nvPr/>
        </p:nvPicPr>
        <p:blipFill rotWithShape="1">
          <a:blip r:embed="rId2"/>
          <a:srcRect b="35882"/>
          <a:stretch/>
        </p:blipFill>
        <p:spPr>
          <a:xfrm>
            <a:off x="0" y="0"/>
            <a:ext cx="8963526" cy="4415590"/>
          </a:xfrm>
          <a:prstGeom prst="rect">
            <a:avLst/>
          </a:prstGeom>
        </p:spPr>
      </p:pic>
      <p:pic>
        <p:nvPicPr>
          <p:cNvPr id="8" name="Afbeelding 7"/>
          <p:cNvPicPr>
            <a:picLocks noChangeAspect="1"/>
          </p:cNvPicPr>
          <p:nvPr/>
        </p:nvPicPr>
        <p:blipFill rotWithShape="1">
          <a:blip r:embed="rId2"/>
          <a:srcRect b="28194"/>
          <a:stretch/>
        </p:blipFill>
        <p:spPr>
          <a:xfrm>
            <a:off x="0" y="0"/>
            <a:ext cx="8963526" cy="4944980"/>
          </a:xfrm>
          <a:prstGeom prst="rect">
            <a:avLst/>
          </a:prstGeom>
        </p:spPr>
      </p:pic>
      <p:pic>
        <p:nvPicPr>
          <p:cNvPr id="9" name="Afbeelding 8"/>
          <p:cNvPicPr>
            <a:picLocks noChangeAspect="1"/>
          </p:cNvPicPr>
          <p:nvPr/>
        </p:nvPicPr>
        <p:blipFill rotWithShape="1">
          <a:blip r:embed="rId2"/>
          <a:srcRect b="19809"/>
          <a:stretch/>
        </p:blipFill>
        <p:spPr>
          <a:xfrm>
            <a:off x="0" y="0"/>
            <a:ext cx="8963526" cy="5522496"/>
          </a:xfrm>
          <a:prstGeom prst="rect">
            <a:avLst/>
          </a:prstGeom>
        </p:spPr>
      </p:pic>
      <p:pic>
        <p:nvPicPr>
          <p:cNvPr id="10" name="Afbeelding 9"/>
          <p:cNvPicPr>
            <a:picLocks noChangeAspect="1"/>
          </p:cNvPicPr>
          <p:nvPr/>
        </p:nvPicPr>
        <p:blipFill rotWithShape="1">
          <a:blip r:embed="rId2"/>
          <a:srcRect b="11247"/>
          <a:stretch/>
        </p:blipFill>
        <p:spPr>
          <a:xfrm>
            <a:off x="0" y="-1"/>
            <a:ext cx="8963526" cy="6112043"/>
          </a:xfrm>
          <a:prstGeom prst="rect">
            <a:avLst/>
          </a:prstGeom>
        </p:spPr>
      </p:pic>
      <p:pic>
        <p:nvPicPr>
          <p:cNvPr id="11" name="Afbeelding 10"/>
          <p:cNvPicPr>
            <a:picLocks noChangeAspect="1"/>
          </p:cNvPicPr>
          <p:nvPr/>
        </p:nvPicPr>
        <p:blipFill>
          <a:blip r:embed="rId2"/>
          <a:stretch>
            <a:fillRect/>
          </a:stretch>
        </p:blipFill>
        <p:spPr>
          <a:xfrm>
            <a:off x="0" y="-1"/>
            <a:ext cx="8963526" cy="6886611"/>
          </a:xfrm>
          <a:prstGeom prst="rect">
            <a:avLst/>
          </a:prstGeom>
        </p:spPr>
      </p:pic>
    </p:spTree>
    <p:extLst>
      <p:ext uri="{BB962C8B-B14F-4D97-AF65-F5344CB8AC3E}">
        <p14:creationId xmlns:p14="http://schemas.microsoft.com/office/powerpoint/2010/main" val="2773297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21228"/>
          <a:stretch/>
        </p:blipFill>
        <p:spPr>
          <a:xfrm>
            <a:off x="0" y="1"/>
            <a:ext cx="8343065" cy="5402178"/>
          </a:xfrm>
          <a:prstGeom prst="rect">
            <a:avLst/>
          </a:prstGeom>
        </p:spPr>
      </p:pic>
      <p:pic>
        <p:nvPicPr>
          <p:cNvPr id="5" name="Afbeelding 4"/>
          <p:cNvPicPr>
            <a:picLocks noChangeAspect="1"/>
          </p:cNvPicPr>
          <p:nvPr/>
        </p:nvPicPr>
        <p:blipFill rotWithShape="1">
          <a:blip r:embed="rId2"/>
          <a:srcRect b="16491"/>
          <a:stretch/>
        </p:blipFill>
        <p:spPr>
          <a:xfrm>
            <a:off x="0" y="1"/>
            <a:ext cx="8343065" cy="5727031"/>
          </a:xfrm>
          <a:prstGeom prst="rect">
            <a:avLst/>
          </a:prstGeom>
        </p:spPr>
      </p:pic>
      <p:pic>
        <p:nvPicPr>
          <p:cNvPr id="6" name="Afbeelding 5"/>
          <p:cNvPicPr>
            <a:picLocks noChangeAspect="1"/>
          </p:cNvPicPr>
          <p:nvPr/>
        </p:nvPicPr>
        <p:blipFill>
          <a:blip r:embed="rId2"/>
          <a:stretch>
            <a:fillRect/>
          </a:stretch>
        </p:blipFill>
        <p:spPr>
          <a:xfrm>
            <a:off x="0" y="1"/>
            <a:ext cx="8343065" cy="6858000"/>
          </a:xfrm>
          <a:prstGeom prst="rect">
            <a:avLst/>
          </a:prstGeom>
        </p:spPr>
      </p:pic>
    </p:spTree>
    <p:extLst>
      <p:ext uri="{BB962C8B-B14F-4D97-AF65-F5344CB8AC3E}">
        <p14:creationId xmlns:p14="http://schemas.microsoft.com/office/powerpoint/2010/main" val="3968935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Terugblik vorige les.</a:t>
            </a:r>
          </a:p>
          <a:p>
            <a:r>
              <a:rPr lang="nl-NL" sz="2500" dirty="0" smtClean="0"/>
              <a:t>Opgaves 2.1 t/m 2.9</a:t>
            </a:r>
          </a:p>
          <a:p>
            <a:r>
              <a:rPr lang="nl-NL" sz="2500" dirty="0" smtClean="0"/>
              <a:t>Pareto-efficient.</a:t>
            </a:r>
          </a:p>
          <a:p>
            <a:endParaRPr lang="nl-NL" sz="2500" dirty="0" smtClean="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Schaarste.</a:t>
            </a:r>
            <a:endParaRPr lang="nl-NL" dirty="0"/>
          </a:p>
        </p:txBody>
      </p:sp>
      <p:sp>
        <p:nvSpPr>
          <p:cNvPr id="3" name="Tijdelijke aanduiding voor inhoud 2"/>
          <p:cNvSpPr>
            <a:spLocks noGrp="1"/>
          </p:cNvSpPr>
          <p:nvPr>
            <p:ph idx="1"/>
          </p:nvPr>
        </p:nvSpPr>
        <p:spPr>
          <a:xfrm>
            <a:off x="228600" y="1311443"/>
            <a:ext cx="9045402" cy="4729920"/>
          </a:xfrm>
        </p:spPr>
        <p:txBody>
          <a:bodyPr>
            <a:normAutofit/>
          </a:bodyPr>
          <a:lstStyle/>
          <a:p>
            <a:r>
              <a:rPr lang="nl-NL" sz="2500" dirty="0" smtClean="0"/>
              <a:t>‘’Mensen hebben oneindig veel behoeftes, maar beperkte middelen. Deze spanning tussen oneindig veel behoefte en beperkte middelen noemen we </a:t>
            </a:r>
            <a:r>
              <a:rPr lang="nl-NL" sz="2500" b="1" dirty="0" smtClean="0"/>
              <a:t>schaarste.’’ </a:t>
            </a:r>
            <a:r>
              <a:rPr lang="nl-NL" sz="2500" dirty="0" smtClean="0"/>
              <a:t>(mobiliteit, </a:t>
            </a:r>
            <a:r>
              <a:rPr lang="nl-NL" sz="2500" dirty="0" err="1" smtClean="0"/>
              <a:t>blz</a:t>
            </a:r>
            <a:r>
              <a:rPr lang="nl-NL" sz="2500" dirty="0" smtClean="0"/>
              <a:t> 7)</a:t>
            </a:r>
          </a:p>
          <a:p>
            <a:r>
              <a:rPr lang="nl-NL" sz="2500" dirty="0" smtClean="0"/>
              <a:t>Wat we opofferen bij het maken van een bepaalde keuzes noemen we </a:t>
            </a:r>
            <a:r>
              <a:rPr lang="nl-NL" sz="2500" b="1" dirty="0" smtClean="0"/>
              <a:t>opofferingskosten.</a:t>
            </a:r>
          </a:p>
          <a:p>
            <a:r>
              <a:rPr lang="nl-NL" sz="2500" dirty="0" smtClean="0"/>
              <a:t>Cq: als je sochtends het eerste uur naar school gaat offer je daar kostbare tijd in je bed voor op. Als je sochtends in bed blijft liggen en het eerste uur skipt offer je het verkrijgen van kennis + tijd om na te blijven voor op.</a:t>
            </a:r>
          </a:p>
          <a:p>
            <a:endParaRPr lang="nl-NL" sz="2500" dirty="0" smtClean="0"/>
          </a:p>
          <a:p>
            <a:endParaRPr lang="nl-NL" sz="2500" dirty="0"/>
          </a:p>
        </p:txBody>
      </p:sp>
    </p:spTree>
    <p:extLst>
      <p:ext uri="{BB962C8B-B14F-4D97-AF65-F5344CB8AC3E}">
        <p14:creationId xmlns:p14="http://schemas.microsoft.com/office/powerpoint/2010/main" val="4249902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Vroeger was alles beter….</a:t>
            </a:r>
            <a:endParaRPr lang="nl-NL" dirty="0"/>
          </a:p>
        </p:txBody>
      </p:sp>
      <p:sp>
        <p:nvSpPr>
          <p:cNvPr id="3" name="Tijdelijke aanduiding voor inhoud 2"/>
          <p:cNvSpPr>
            <a:spLocks noGrp="1"/>
          </p:cNvSpPr>
          <p:nvPr>
            <p:ph idx="1"/>
          </p:nvPr>
        </p:nvSpPr>
        <p:spPr/>
        <p:txBody>
          <a:bodyPr>
            <a:normAutofit/>
          </a:bodyPr>
          <a:lstStyle/>
          <a:p>
            <a:r>
              <a:rPr lang="nl-NL" sz="2500" dirty="0" smtClean="0"/>
              <a:t>Voordat er geld bestond ruilden mensen goederen met elkaar, dit noemen we </a:t>
            </a:r>
            <a:r>
              <a:rPr lang="nl-NL" sz="2500" b="1" dirty="0" smtClean="0"/>
              <a:t>ruil in natura.</a:t>
            </a:r>
          </a:p>
          <a:p>
            <a:r>
              <a:rPr lang="nl-NL" sz="2500" dirty="0" smtClean="0"/>
              <a:t>dit leidde tot hoge </a:t>
            </a:r>
            <a:r>
              <a:rPr lang="nl-NL" sz="2500" b="1" dirty="0" smtClean="0"/>
              <a:t>transactiekosten,</a:t>
            </a:r>
            <a:r>
              <a:rPr lang="nl-NL" sz="2500" dirty="0" smtClean="0"/>
              <a:t> kosten die gemaakt moeten worden om ruil tot stand te brengen, denk aan: het vinden van personen die exact jou product willen hebben en het product wat jij wilt hebben aanbieden.</a:t>
            </a:r>
          </a:p>
          <a:p>
            <a:r>
              <a:rPr lang="nl-NL" sz="2500" dirty="0" smtClean="0"/>
              <a:t>Hierdoor is directe ruil (ruil in natura) vervangen voor indirecte ruil (ruilen met ruilmiddelen).</a:t>
            </a:r>
          </a:p>
          <a:p>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258665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8916" y="144379"/>
            <a:ext cx="8925086" cy="1786021"/>
          </a:xfrm>
        </p:spPr>
        <p:txBody>
          <a:bodyPr/>
          <a:lstStyle/>
          <a:p>
            <a:r>
              <a:rPr lang="nl-NL" dirty="0" smtClean="0"/>
              <a:t>markten.</a:t>
            </a:r>
            <a:endParaRPr lang="nl-NL" dirty="0"/>
          </a:p>
        </p:txBody>
      </p:sp>
      <p:sp>
        <p:nvSpPr>
          <p:cNvPr id="3" name="Tijdelijke aanduiding voor inhoud 2"/>
          <p:cNvSpPr>
            <a:spLocks noGrp="1"/>
          </p:cNvSpPr>
          <p:nvPr>
            <p:ph idx="1"/>
          </p:nvPr>
        </p:nvSpPr>
        <p:spPr>
          <a:xfrm>
            <a:off x="348916" y="842211"/>
            <a:ext cx="8925086" cy="5199151"/>
          </a:xfrm>
        </p:spPr>
        <p:txBody>
          <a:bodyPr>
            <a:noAutofit/>
          </a:bodyPr>
          <a:lstStyle/>
          <a:p>
            <a:r>
              <a:rPr lang="nl-NL" sz="2500" dirty="0" smtClean="0"/>
              <a:t>Op verschillende marken vind ruil plaats. Geld wordt hier gebruikt als </a:t>
            </a:r>
            <a:r>
              <a:rPr lang="nl-NL" sz="2500" b="1" dirty="0" smtClean="0"/>
              <a:t>ruilmiddel.</a:t>
            </a:r>
          </a:p>
          <a:p>
            <a:r>
              <a:rPr lang="nl-NL" sz="2500" dirty="0" smtClean="0"/>
              <a:t>De producten die worden aangeboden op de markt worden weergegeven met een bepaalde prijs. Geld wordt hier gebruikt als </a:t>
            </a:r>
            <a:r>
              <a:rPr lang="nl-NL" sz="2500" b="1" dirty="0" smtClean="0"/>
              <a:t>rekenmiddel.</a:t>
            </a:r>
          </a:p>
          <a:p>
            <a:r>
              <a:rPr lang="nl-NL" sz="2500" dirty="0" smtClean="0"/>
              <a:t>Tot slot zou het kunnen dat je niet al je geld besteed maar een gedeelte bewaard voor later gebruik. Geld wordt hier gebruikt als </a:t>
            </a:r>
            <a:r>
              <a:rPr lang="nl-NL" sz="2500" b="1" dirty="0" smtClean="0"/>
              <a:t>spaarmiddel.</a:t>
            </a:r>
          </a:p>
          <a:p>
            <a:r>
              <a:rPr lang="nl-NL" sz="2500" dirty="0" smtClean="0"/>
              <a:t>Er wordt onderscheid gemaakt tussen 2 marktsectoren: de marktsector (commerciële bedrijven) en de niet marktsector (overheid en non-profit).</a:t>
            </a:r>
          </a:p>
          <a:p>
            <a:r>
              <a:rPr lang="nl-NL" sz="2500" dirty="0" smtClean="0"/>
              <a:t>Op beide sectoren wordt onderscheid gemaakt in het formele (geregisterd/wit) en informele economie (niet geregisterd / zwart/grijs)</a:t>
            </a:r>
          </a:p>
          <a:p>
            <a:endParaRPr lang="nl-NL" sz="2500" dirty="0"/>
          </a:p>
        </p:txBody>
      </p:sp>
    </p:spTree>
    <p:extLst>
      <p:ext uri="{BB962C8B-B14F-4D97-AF65-F5344CB8AC3E}">
        <p14:creationId xmlns:p14="http://schemas.microsoft.com/office/powerpoint/2010/main" val="3576254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welvaartstheorie.</a:t>
            </a:r>
            <a:endParaRPr lang="nl-NL" dirty="0"/>
          </a:p>
        </p:txBody>
      </p:sp>
      <p:sp>
        <p:nvSpPr>
          <p:cNvPr id="3" name="Tijdelijke aanduiding voor inhoud 2"/>
          <p:cNvSpPr>
            <a:spLocks noGrp="1"/>
          </p:cNvSpPr>
          <p:nvPr>
            <p:ph idx="1"/>
          </p:nvPr>
        </p:nvSpPr>
        <p:spPr>
          <a:xfrm>
            <a:off x="677334" y="1431759"/>
            <a:ext cx="8596668" cy="4609604"/>
          </a:xfrm>
        </p:spPr>
        <p:txBody>
          <a:bodyPr>
            <a:noAutofit/>
          </a:bodyPr>
          <a:lstStyle/>
          <a:p>
            <a:r>
              <a:rPr lang="nl-NL" sz="2500" dirty="0" smtClean="0"/>
              <a:t>De welvaartstheorie zegt het volgende: alle goederen en diensten hebben voor ons een bepaalde waarde wanneer we er gebruik van maken/consumeren.</a:t>
            </a:r>
          </a:p>
          <a:p>
            <a:r>
              <a:rPr lang="nl-NL" sz="2500" dirty="0" smtClean="0"/>
              <a:t>Dit noemen we de </a:t>
            </a:r>
            <a:r>
              <a:rPr lang="nl-NL" sz="2500" b="1" dirty="0" smtClean="0"/>
              <a:t>baten.</a:t>
            </a:r>
          </a:p>
          <a:p>
            <a:r>
              <a:rPr lang="nl-NL" sz="2500" dirty="0" smtClean="0"/>
              <a:t>De prijs die we hiervoor betalen, cq wat we opofferen om gebruik te maken van de goederen/diensten noemen we de kosten.</a:t>
            </a:r>
          </a:p>
          <a:p>
            <a:r>
              <a:rPr lang="nl-NL" sz="2500" dirty="0" smtClean="0"/>
              <a:t>Zolang de baten hoger zijn dan de kosten neemt de welvaart toe bij consumptie van het goed/dienst.</a:t>
            </a:r>
          </a:p>
          <a:p>
            <a:r>
              <a:rPr lang="nl-NL" sz="2500" dirty="0" smtClean="0"/>
              <a:t>Dit geld niet alleen voor individuen, ook voor overheid/bedrijven/docenten/leerlingen.</a:t>
            </a:r>
          </a:p>
          <a:p>
            <a:endParaRPr lang="nl-NL" sz="2500" dirty="0"/>
          </a:p>
        </p:txBody>
      </p:sp>
    </p:spTree>
    <p:extLst>
      <p:ext uri="{BB962C8B-B14F-4D97-AF65-F5344CB8AC3E}">
        <p14:creationId xmlns:p14="http://schemas.microsoft.com/office/powerpoint/2010/main" val="2856506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2"/>
            <a:ext cx="8596668" cy="1320800"/>
          </a:xfrm>
        </p:spPr>
        <p:txBody>
          <a:bodyPr>
            <a:normAutofit/>
          </a:bodyPr>
          <a:lstStyle/>
          <a:p>
            <a:r>
              <a:rPr lang="nl-NL" dirty="0" smtClean="0"/>
              <a:t>maak opgave 2.1 en 2.2</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7 minuten de tijd.</a:t>
            </a:r>
          </a:p>
          <a:p>
            <a:r>
              <a:rPr lang="nl-NL" sz="2500" dirty="0" smtClean="0"/>
              <a:t>Eerste 4 minuten zelfstandig aan de slag.</a:t>
            </a:r>
          </a:p>
          <a:p>
            <a:r>
              <a:rPr lang="nl-NL" sz="2500" dirty="0" smtClean="0"/>
              <a:t>Eerder klaar? Lees de paragraaf Pareto-efficientie.</a:t>
            </a:r>
          </a:p>
          <a:p>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Tree>
    <p:extLst>
      <p:ext uri="{BB962C8B-B14F-4D97-AF65-F5344CB8AC3E}">
        <p14:creationId xmlns:p14="http://schemas.microsoft.com/office/powerpoint/2010/main" val="295467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5016"/>
          <a:stretch/>
        </p:blipFill>
        <p:spPr>
          <a:xfrm>
            <a:off x="0" y="0"/>
            <a:ext cx="12192000" cy="830179"/>
          </a:xfrm>
          <a:prstGeom prst="rect">
            <a:avLst/>
          </a:prstGeom>
        </p:spPr>
      </p:pic>
      <p:pic>
        <p:nvPicPr>
          <p:cNvPr id="5" name="Afbeelding 4"/>
          <p:cNvPicPr>
            <a:picLocks noChangeAspect="1"/>
          </p:cNvPicPr>
          <p:nvPr/>
        </p:nvPicPr>
        <p:blipFill rotWithShape="1">
          <a:blip r:embed="rId2"/>
          <a:srcRect b="53653"/>
          <a:stretch/>
        </p:blipFill>
        <p:spPr>
          <a:xfrm>
            <a:off x="0" y="0"/>
            <a:ext cx="12192000" cy="1540042"/>
          </a:xfrm>
          <a:prstGeom prst="rect">
            <a:avLst/>
          </a:prstGeom>
        </p:spPr>
      </p:pic>
      <p:pic>
        <p:nvPicPr>
          <p:cNvPr id="6" name="Afbeelding 5"/>
          <p:cNvPicPr>
            <a:picLocks noChangeAspect="1"/>
          </p:cNvPicPr>
          <p:nvPr/>
        </p:nvPicPr>
        <p:blipFill>
          <a:blip r:embed="rId2"/>
          <a:stretch>
            <a:fillRect/>
          </a:stretch>
        </p:blipFill>
        <p:spPr>
          <a:xfrm>
            <a:off x="0" y="0"/>
            <a:ext cx="12192000" cy="3322870"/>
          </a:xfrm>
          <a:prstGeom prst="rect">
            <a:avLst/>
          </a:prstGeom>
        </p:spPr>
      </p:pic>
    </p:spTree>
    <p:extLst>
      <p:ext uri="{BB962C8B-B14F-4D97-AF65-F5344CB8AC3E}">
        <p14:creationId xmlns:p14="http://schemas.microsoft.com/office/powerpoint/2010/main" val="70865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6411" y="96253"/>
            <a:ext cx="9117591" cy="1834147"/>
          </a:xfrm>
        </p:spPr>
        <p:txBody>
          <a:bodyPr/>
          <a:lstStyle/>
          <a:p>
            <a:r>
              <a:rPr lang="nl-NL" dirty="0" smtClean="0"/>
              <a:t>Pareto-efficientie.</a:t>
            </a:r>
            <a:br>
              <a:rPr lang="nl-NL" dirty="0" smtClean="0"/>
            </a:br>
            <a:endParaRPr lang="nl-NL" dirty="0"/>
          </a:p>
        </p:txBody>
      </p:sp>
      <p:sp>
        <p:nvSpPr>
          <p:cNvPr id="3" name="Tijdelijke aanduiding voor inhoud 2"/>
          <p:cNvSpPr>
            <a:spLocks noGrp="1"/>
          </p:cNvSpPr>
          <p:nvPr>
            <p:ph idx="1"/>
          </p:nvPr>
        </p:nvSpPr>
        <p:spPr>
          <a:xfrm>
            <a:off x="156411" y="782054"/>
            <a:ext cx="9853863" cy="4368720"/>
          </a:xfrm>
        </p:spPr>
        <p:txBody>
          <a:bodyPr>
            <a:noAutofit/>
          </a:bodyPr>
          <a:lstStyle/>
          <a:p>
            <a:r>
              <a:rPr lang="nl-NL" sz="2500" dirty="0" smtClean="0"/>
              <a:t>Het voorbeeld uit je boek:</a:t>
            </a:r>
          </a:p>
          <a:p>
            <a:r>
              <a:rPr lang="nl-NL" sz="2500" dirty="0" smtClean="0"/>
              <a:t>Ans en Bob hebben samen een maximale welvaart van 50. ze kunnen deze welvaart onderling verdelen </a:t>
            </a:r>
            <a:r>
              <a:rPr lang="nl-NL" sz="2500" dirty="0" err="1" smtClean="0"/>
              <a:t>bvb</a:t>
            </a:r>
            <a:r>
              <a:rPr lang="nl-NL" sz="2500" dirty="0" smtClean="0"/>
              <a:t>:</a:t>
            </a:r>
          </a:p>
          <a:p>
            <a:r>
              <a:rPr lang="nl-NL" sz="2500" dirty="0" smtClean="0"/>
              <a:t>Ans 40, bob 10</a:t>
            </a:r>
          </a:p>
          <a:p>
            <a:r>
              <a:rPr lang="nl-NL" sz="2500" dirty="0" smtClean="0"/>
              <a:t>Ans 25, bob 25</a:t>
            </a:r>
          </a:p>
          <a:p>
            <a:r>
              <a:rPr lang="nl-NL" sz="2500" dirty="0" smtClean="0"/>
              <a:t>Ans 15, bob 35</a:t>
            </a:r>
            <a:endParaRPr lang="nl-NL" sz="2500" dirty="0"/>
          </a:p>
          <a:p>
            <a:r>
              <a:rPr lang="nl-NL" sz="2500" dirty="0" smtClean="0"/>
              <a:t>De maximale welvaart is elke keer 50, dus als Ans een welvaart heeft van 40, kan bob een welvaart hebben van maximaal 10. Wanneer bob een welvaart van 11 wilt, zal Ans haar welvaart afnemen naar 39. Bob zijn welvaart kan dus niet verbeterd worden zonder dat het ten koste gaat van Ans. </a:t>
            </a:r>
          </a:p>
          <a:p>
            <a:r>
              <a:rPr lang="nl-NL" sz="2500" dirty="0" smtClean="0"/>
              <a:t>Een punt waarin de welvaart van iemand alleen kan toenemen ten koste van andere noemen we </a:t>
            </a:r>
            <a:r>
              <a:rPr lang="nl-NL" sz="2500" b="1" dirty="0" smtClean="0"/>
              <a:t>Pareto efficiënt.</a:t>
            </a:r>
            <a:endParaRPr lang="nl-NL" sz="2500" b="1" dirty="0"/>
          </a:p>
        </p:txBody>
      </p:sp>
    </p:spTree>
    <p:extLst>
      <p:ext uri="{BB962C8B-B14F-4D97-AF65-F5344CB8AC3E}">
        <p14:creationId xmlns:p14="http://schemas.microsoft.com/office/powerpoint/2010/main" val="3982214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764</TotalTime>
  <Words>948</Words>
  <Application>Microsoft Office PowerPoint</Application>
  <PresentationFormat>Breedbeeld</PresentationFormat>
  <Paragraphs>94</Paragraphs>
  <Slides>18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18</vt:i4>
      </vt:variant>
    </vt:vector>
  </HeadingPairs>
  <TitlesOfParts>
    <vt:vector size="22" baseType="lpstr">
      <vt:lpstr>Arial</vt:lpstr>
      <vt:lpstr>Trebuchet MS</vt:lpstr>
      <vt:lpstr>Wingdings 3</vt:lpstr>
      <vt:lpstr>Facet</vt:lpstr>
      <vt:lpstr>Welkom VWO 5.</vt:lpstr>
      <vt:lpstr>Agenda:</vt:lpstr>
      <vt:lpstr>Schaarste.</vt:lpstr>
      <vt:lpstr>Vroeger was alles beter….</vt:lpstr>
      <vt:lpstr>markten.</vt:lpstr>
      <vt:lpstr>De welvaartstheorie.</vt:lpstr>
      <vt:lpstr>maak opgave 2.1 en 2.2</vt:lpstr>
      <vt:lpstr>PowerPoint-presentatie</vt:lpstr>
      <vt:lpstr>Pareto-efficientie. </vt:lpstr>
      <vt:lpstr>PowerPoint-presentatie</vt:lpstr>
      <vt:lpstr>maak opgave 2.3 t/m 2.5</vt:lpstr>
      <vt:lpstr>PowerPoint-presentatie</vt:lpstr>
      <vt:lpstr>PowerPoint-presentatie</vt:lpstr>
      <vt:lpstr>Het consumenten en producenten surplus.</vt:lpstr>
      <vt:lpstr>Het consumenten en producenten surplus.</vt:lpstr>
      <vt:lpstr>maak opgave 2.6 t/m 2.9</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105</cp:revision>
  <dcterms:created xsi:type="dcterms:W3CDTF">2017-08-27T09:00:36Z</dcterms:created>
  <dcterms:modified xsi:type="dcterms:W3CDTF">2017-10-01T09:37:24Z</dcterms:modified>
</cp:coreProperties>
</file>